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2" r:id="rId1"/>
  </p:sldMasterIdLst>
  <p:sldIdLst>
    <p:sldId id="256" r:id="rId2"/>
    <p:sldId id="269" r:id="rId3"/>
    <p:sldId id="257" r:id="rId4"/>
    <p:sldId id="258" r:id="rId5"/>
    <p:sldId id="259" r:id="rId6"/>
    <p:sldId id="260" r:id="rId7"/>
    <p:sldId id="261" r:id="rId8"/>
    <p:sldId id="262" r:id="rId9"/>
    <p:sldId id="264" r:id="rId10"/>
    <p:sldId id="265" r:id="rId11"/>
    <p:sldId id="266" r:id="rId12"/>
    <p:sldId id="273" r:id="rId13"/>
    <p:sldId id="270" r:id="rId14"/>
    <p:sldId id="271" r:id="rId15"/>
    <p:sldId id="272"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5413D2-0845-4080-9E1D-7F5163636B87}">
          <p14:sldIdLst>
            <p14:sldId id="256"/>
            <p14:sldId id="269"/>
            <p14:sldId id="257"/>
            <p14:sldId id="258"/>
            <p14:sldId id="259"/>
            <p14:sldId id="260"/>
            <p14:sldId id="261"/>
            <p14:sldId id="262"/>
            <p14:sldId id="264"/>
            <p14:sldId id="265"/>
            <p14:sldId id="266"/>
            <p14:sldId id="273"/>
            <p14:sldId id="270"/>
            <p14:sldId id="271"/>
            <p14:sldId id="272"/>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108" d="100"/>
          <a:sy n="108" d="100"/>
        </p:scale>
        <p:origin x="6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528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4DD173-FC90-40DC-9FBC-0BF99960A6B7}"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35908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812183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44955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2320430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611634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232033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2323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42322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218732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3080808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4DD173-FC90-40DC-9FBC-0BF99960A6B7}"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19285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4DD173-FC90-40DC-9FBC-0BF99960A6B7}" type="datetimeFigureOut">
              <a:rPr lang="en-IN" smtClean="0"/>
              <a:t>21-11-2022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308950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407434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05895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4DD173-FC90-40DC-9FBC-0BF99960A6B7}" type="datetimeFigureOut">
              <a:rPr lang="en-IN" smtClean="0"/>
              <a:t>21-11-2022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79543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4DD173-FC90-40DC-9FBC-0BF99960A6B7}" type="datetimeFigureOut">
              <a:rPr lang="en-IN" smtClean="0"/>
              <a:t>21-11-2022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EFE871-8439-446F-BA20-C4B2B7FBB7DB}" type="slidenum">
              <a:rPr lang="en-IN" smtClean="0"/>
              <a:t>‹#›</a:t>
            </a:fld>
            <a:endParaRPr lang="en-IN"/>
          </a:p>
        </p:txBody>
      </p:sp>
    </p:spTree>
    <p:extLst>
      <p:ext uri="{BB962C8B-B14F-4D97-AF65-F5344CB8AC3E}">
        <p14:creationId xmlns:p14="http://schemas.microsoft.com/office/powerpoint/2010/main" val="1708465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4DD173-FC90-40DC-9FBC-0BF99960A6B7}" type="datetimeFigureOut">
              <a:rPr lang="en-IN" smtClean="0"/>
              <a:t>21-11-2022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7EFE871-8439-446F-BA20-C4B2B7FBB7DB}" type="slidenum">
              <a:rPr lang="en-IN" smtClean="0"/>
              <a:t>‹#›</a:t>
            </a:fld>
            <a:endParaRPr lang="en-IN"/>
          </a:p>
        </p:txBody>
      </p:sp>
    </p:spTree>
    <p:extLst>
      <p:ext uri="{BB962C8B-B14F-4D97-AF65-F5344CB8AC3E}">
        <p14:creationId xmlns:p14="http://schemas.microsoft.com/office/powerpoint/2010/main" val="3438753909"/>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617BB-50E2-0054-4B9B-331E4D6F2781}"/>
              </a:ext>
            </a:extLst>
          </p:cNvPr>
          <p:cNvSpPr txBox="1"/>
          <p:nvPr/>
        </p:nvSpPr>
        <p:spPr>
          <a:xfrm>
            <a:off x="1819924" y="2493236"/>
            <a:ext cx="10209319" cy="1200329"/>
          </a:xfrm>
          <a:prstGeom prst="rect">
            <a:avLst/>
          </a:prstGeom>
          <a:noFill/>
        </p:spPr>
        <p:txBody>
          <a:bodyPr wrap="square" rtlCol="0">
            <a:spAutoFit/>
          </a:bodyPr>
          <a:lstStyle/>
          <a:p>
            <a:r>
              <a:rPr lang="en-IN" sz="7200" b="1" dirty="0">
                <a:ln w="0"/>
                <a:solidFill>
                  <a:schemeClr val="bg1"/>
                </a:solidFill>
                <a:effectLst>
                  <a:reflection blurRad="6350" stA="53000" endA="300" endPos="35500" dir="5400000" sy="-90000" algn="bl" rotWithShape="0"/>
                </a:effectLst>
                <a:latin typeface="Arial" panose="020B0604020202020204" pitchFamily="34" charset="0"/>
                <a:cs typeface="Arial" panose="020B0604020202020204" pitchFamily="34" charset="0"/>
              </a:rPr>
              <a:t>To-do List Website</a:t>
            </a:r>
          </a:p>
        </p:txBody>
      </p:sp>
    </p:spTree>
    <p:extLst>
      <p:ext uri="{BB962C8B-B14F-4D97-AF65-F5344CB8AC3E}">
        <p14:creationId xmlns:p14="http://schemas.microsoft.com/office/powerpoint/2010/main" val="292057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D3EBE-5319-13D0-3FD5-CEDA0FF84ACE}"/>
              </a:ext>
            </a:extLst>
          </p:cNvPr>
          <p:cNvSpPr txBox="1"/>
          <p:nvPr/>
        </p:nvSpPr>
        <p:spPr>
          <a:xfrm>
            <a:off x="878889" y="665824"/>
            <a:ext cx="10114625" cy="1323439"/>
          </a:xfrm>
          <a:prstGeom prst="rect">
            <a:avLst/>
          </a:prstGeom>
          <a:noFill/>
        </p:spPr>
        <p:txBody>
          <a:bodyPr wrap="square" rtlCol="0">
            <a:spAutoFit/>
          </a:bodyPr>
          <a:lstStyle/>
          <a:p>
            <a:r>
              <a:rPr lang="en-US" sz="4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Features that we would add, of permitted more time are:</a:t>
            </a:r>
            <a:endParaRPr lang="en-IN" sz="4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592A1FB-DFEA-9D75-7404-1A7525EDB2CA}"/>
              </a:ext>
            </a:extLst>
          </p:cNvPr>
          <p:cNvSpPr txBox="1"/>
          <p:nvPr/>
        </p:nvSpPr>
        <p:spPr>
          <a:xfrm>
            <a:off x="1049045" y="2414726"/>
            <a:ext cx="10093909" cy="2585323"/>
          </a:xfrm>
          <a:prstGeom prst="rect">
            <a:avLst/>
          </a:prstGeom>
          <a:noFill/>
        </p:spPr>
        <p:txBody>
          <a:bodyPr wrap="square" rtlCol="0">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User Updating: </a:t>
            </a:r>
            <a:r>
              <a:rPr lang="en-IN" dirty="0">
                <a:latin typeface="Times New Roman" panose="02020603050405020304" pitchFamily="18" charset="0"/>
                <a:cs typeface="Times New Roman" panose="02020603050405020304" pitchFamily="18" charset="0"/>
              </a:rPr>
              <a:t>We would like to add the function for updating the user .</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Adding time: </a:t>
            </a:r>
            <a:r>
              <a:rPr lang="en-IN" dirty="0">
                <a:latin typeface="Times New Roman" panose="02020603050405020304" pitchFamily="18" charset="0"/>
                <a:cs typeface="Times New Roman" panose="02020603050405020304" pitchFamily="18" charset="0"/>
              </a:rPr>
              <a:t>In the existing application we have only function like the user can add ,update and delete  the tasks by selecting the date. If we are permitted with more time we would like to add  time  along with date .In such case user can add tasks by selecting  both date and time.</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UI  changes: </a:t>
            </a:r>
            <a:r>
              <a:rPr lang="en-IN" dirty="0">
                <a:latin typeface="Times New Roman" panose="02020603050405020304" pitchFamily="18" charset="0"/>
                <a:cs typeface="Times New Roman" panose="02020603050405020304" pitchFamily="18" charset="0"/>
              </a:rPr>
              <a:t>We would like to do the changes in UI.</a:t>
            </a:r>
          </a:p>
          <a:p>
            <a:endParaRPr lang="en-IN" dirty="0"/>
          </a:p>
          <a:p>
            <a:endParaRPr lang="en-IN" dirty="0"/>
          </a:p>
        </p:txBody>
      </p:sp>
    </p:spTree>
    <p:extLst>
      <p:ext uri="{BB962C8B-B14F-4D97-AF65-F5344CB8AC3E}">
        <p14:creationId xmlns:p14="http://schemas.microsoft.com/office/powerpoint/2010/main" val="93838243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C6E03-17FA-739E-27BF-A4E206985241}"/>
              </a:ext>
            </a:extLst>
          </p:cNvPr>
          <p:cNvSpPr txBox="1"/>
          <p:nvPr/>
        </p:nvSpPr>
        <p:spPr>
          <a:xfrm>
            <a:off x="1510683" y="272274"/>
            <a:ext cx="9170633"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Testing of the code</a:t>
            </a:r>
          </a:p>
        </p:txBody>
      </p:sp>
      <p:sp>
        <p:nvSpPr>
          <p:cNvPr id="3" name="TextBox 2">
            <a:extLst>
              <a:ext uri="{FF2B5EF4-FFF2-40B4-BE49-F238E27FC236}">
                <a16:creationId xmlns:a16="http://schemas.microsoft.com/office/drawing/2014/main" id="{C81EB4BB-9E9C-2303-6354-98F3168E9FDF}"/>
              </a:ext>
            </a:extLst>
          </p:cNvPr>
          <p:cNvSpPr txBox="1"/>
          <p:nvPr/>
        </p:nvSpPr>
        <p:spPr>
          <a:xfrm>
            <a:off x="443883" y="1287937"/>
            <a:ext cx="10138299" cy="397031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Backend Testing: </a:t>
            </a:r>
            <a:r>
              <a:rPr lang="en-US" b="0" i="0" dirty="0">
                <a:effectLst/>
                <a:latin typeface="Times New Roman" panose="02020603050405020304" pitchFamily="18" charset="0"/>
                <a:cs typeface="Times New Roman" panose="02020603050405020304" pitchFamily="18" charset="0"/>
              </a:rPr>
              <a:t>In back-end testing, we are not required to use the GUI; we can directly pass the request through some browser with the parameters required for the function and get a response in some default format. </a:t>
            </a:r>
            <a:r>
              <a:rPr lang="en-US" dirty="0">
                <a:latin typeface="Times New Roman" panose="02020603050405020304" pitchFamily="18" charset="0"/>
                <a:cs typeface="Times New Roman" panose="02020603050405020304" pitchFamily="18" charset="0"/>
              </a:rPr>
              <a:t>We </a:t>
            </a:r>
            <a:r>
              <a:rPr lang="en-US" b="0" i="0" dirty="0">
                <a:effectLst/>
                <a:latin typeface="Times New Roman" panose="02020603050405020304" pitchFamily="18" charset="0"/>
                <a:cs typeface="Times New Roman" panose="02020603050405020304" pitchFamily="18" charset="0"/>
              </a:rPr>
              <a:t>also need to connect to the database directly and verify the data using SQL queries. Through log files, debugging can be done.</a:t>
            </a:r>
          </a:p>
          <a:p>
            <a:pPr algn="l"/>
            <a:r>
              <a:rPr lang="en-US" b="0" i="0" dirty="0">
                <a:effectLst/>
                <a:latin typeface="Times New Roman" panose="02020603050405020304" pitchFamily="18" charset="0"/>
                <a:cs typeface="Times New Roman" panose="02020603050405020304" pitchFamily="18" charset="0"/>
              </a:rPr>
              <a:t>The first step is to acquire design specifications for a database server. </a:t>
            </a:r>
          </a:p>
          <a:p>
            <a:r>
              <a:rPr lang="en-US" b="0" i="0" dirty="0">
                <a:effectLst/>
                <a:latin typeface="Times New Roman" panose="02020603050405020304" pitchFamily="18" charset="0"/>
                <a:cs typeface="Times New Roman" panose="02020603050405020304" pitchFamily="18" charset="0"/>
              </a:rPr>
              <a:t>The next step is to test the specification design, followed by implementing the tests in this design with SQL code.</a:t>
            </a:r>
            <a:r>
              <a:rPr lang="en-US" b="1"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Tool we have used for database testing:</a:t>
            </a:r>
          </a:p>
          <a:p>
            <a:r>
              <a:rPr lang="en-IN" b="1" dirty="0">
                <a:latin typeface="Times New Roman" panose="02020603050405020304" pitchFamily="18" charset="0"/>
                <a:cs typeface="Times New Roman" panose="02020603050405020304" pitchFamily="18" charset="0"/>
              </a:rPr>
              <a:t>Postman: </a:t>
            </a:r>
            <a:r>
              <a:rPr lang="en-IN" dirty="0">
                <a:latin typeface="Times New Roman" panose="02020603050405020304" pitchFamily="18" charset="0"/>
                <a:cs typeface="Times New Roman" panose="02020603050405020304" pitchFamily="18" charset="0"/>
              </a:rPr>
              <a:t>We used postman to test the backend code.</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284580178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097ED6-C7DB-73EA-B247-382D371303ED}"/>
              </a:ext>
            </a:extLst>
          </p:cNvPr>
          <p:cNvSpPr>
            <a:spLocks noGrp="1"/>
          </p:cNvSpPr>
          <p:nvPr>
            <p:ph type="title"/>
          </p:nvPr>
        </p:nvSpPr>
        <p:spPr>
          <a:xfrm>
            <a:off x="1542756" y="2379173"/>
            <a:ext cx="9404723" cy="1400530"/>
          </a:xfrm>
        </p:spPr>
        <p:txBody>
          <a:bodyPr/>
          <a:lstStyle/>
          <a:p>
            <a:pPr algn="ctr"/>
            <a:r>
              <a:rPr lang="en-IN" sz="5400" u="sng" dirty="0">
                <a:solidFill>
                  <a:schemeClr val="bg1"/>
                </a:solidFill>
              </a:rPr>
              <a:t>IMPLEMENTATION</a:t>
            </a:r>
          </a:p>
        </p:txBody>
      </p:sp>
    </p:spTree>
    <p:extLst>
      <p:ext uri="{BB962C8B-B14F-4D97-AF65-F5344CB8AC3E}">
        <p14:creationId xmlns:p14="http://schemas.microsoft.com/office/powerpoint/2010/main" val="45694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214731-2196-319C-342F-5E9FF59BDE42}"/>
              </a:ext>
            </a:extLst>
          </p:cNvPr>
          <p:cNvSpPr>
            <a:spLocks noGrp="1"/>
          </p:cNvSpPr>
          <p:nvPr>
            <p:ph type="title"/>
          </p:nvPr>
        </p:nvSpPr>
        <p:spPr/>
        <p:txBody>
          <a:bodyPr/>
          <a:lstStyle/>
          <a:p>
            <a:r>
              <a:rPr lang="en-IN" u="sng" dirty="0">
                <a:solidFill>
                  <a:schemeClr val="bg1"/>
                </a:solidFill>
              </a:rPr>
              <a:t>Sign Up Page &amp; Sign In Page</a:t>
            </a:r>
          </a:p>
        </p:txBody>
      </p:sp>
      <p:pic>
        <p:nvPicPr>
          <p:cNvPr id="14" name="Content Placeholder 13">
            <a:extLst>
              <a:ext uri="{FF2B5EF4-FFF2-40B4-BE49-F238E27FC236}">
                <a16:creationId xmlns:a16="http://schemas.microsoft.com/office/drawing/2014/main" id="{9C8E691F-236B-F06B-C3CC-F8D21EBAC0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0819" y="2237263"/>
            <a:ext cx="5735374" cy="3226147"/>
          </a:xfrm>
        </p:spPr>
      </p:pic>
      <p:pic>
        <p:nvPicPr>
          <p:cNvPr id="16" name="Content Placeholder 15">
            <a:extLst>
              <a:ext uri="{FF2B5EF4-FFF2-40B4-BE49-F238E27FC236}">
                <a16:creationId xmlns:a16="http://schemas.microsoft.com/office/drawing/2014/main" id="{D18776F6-38D7-31BF-A6C7-D3DD590366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2237263"/>
            <a:ext cx="5735375" cy="3226147"/>
          </a:xfrm>
        </p:spPr>
      </p:pic>
    </p:spTree>
    <p:extLst>
      <p:ext uri="{BB962C8B-B14F-4D97-AF65-F5344CB8AC3E}">
        <p14:creationId xmlns:p14="http://schemas.microsoft.com/office/powerpoint/2010/main" val="302706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E1AE-A801-D613-0088-CB69A8EF5DA8}"/>
              </a:ext>
            </a:extLst>
          </p:cNvPr>
          <p:cNvSpPr>
            <a:spLocks noGrp="1"/>
          </p:cNvSpPr>
          <p:nvPr>
            <p:ph type="title"/>
          </p:nvPr>
        </p:nvSpPr>
        <p:spPr/>
        <p:txBody>
          <a:bodyPr/>
          <a:lstStyle/>
          <a:p>
            <a:r>
              <a:rPr lang="en-IN" u="sng" dirty="0">
                <a:solidFill>
                  <a:schemeClr val="bg1"/>
                </a:solidFill>
              </a:rPr>
              <a:t>Home Page</a:t>
            </a:r>
          </a:p>
        </p:txBody>
      </p:sp>
      <p:pic>
        <p:nvPicPr>
          <p:cNvPr id="9" name="Content Placeholder 8">
            <a:extLst>
              <a:ext uri="{FF2B5EF4-FFF2-40B4-BE49-F238E27FC236}">
                <a16:creationId xmlns:a16="http://schemas.microsoft.com/office/drawing/2014/main" id="{3F132589-7A60-59B4-95D6-0E2C2666F1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2832" y="1853248"/>
            <a:ext cx="7459132" cy="4195762"/>
          </a:xfrm>
        </p:spPr>
      </p:pic>
    </p:spTree>
    <p:extLst>
      <p:ext uri="{BB962C8B-B14F-4D97-AF65-F5344CB8AC3E}">
        <p14:creationId xmlns:p14="http://schemas.microsoft.com/office/powerpoint/2010/main" val="368125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F423-C175-01B6-1EED-854A1528C890}"/>
              </a:ext>
            </a:extLst>
          </p:cNvPr>
          <p:cNvSpPr>
            <a:spLocks noGrp="1"/>
          </p:cNvSpPr>
          <p:nvPr>
            <p:ph type="title"/>
          </p:nvPr>
        </p:nvSpPr>
        <p:spPr/>
        <p:txBody>
          <a:bodyPr/>
          <a:lstStyle/>
          <a:p>
            <a:r>
              <a:rPr lang="en-IN" u="sng" dirty="0">
                <a:solidFill>
                  <a:schemeClr val="bg1"/>
                </a:solidFill>
              </a:rPr>
              <a:t>View To-do</a:t>
            </a:r>
          </a:p>
        </p:txBody>
      </p:sp>
      <p:pic>
        <p:nvPicPr>
          <p:cNvPr id="5" name="Content Placeholder 4">
            <a:extLst>
              <a:ext uri="{FF2B5EF4-FFF2-40B4-BE49-F238E27FC236}">
                <a16:creationId xmlns:a16="http://schemas.microsoft.com/office/drawing/2014/main" id="{86B6EE3E-862A-0C4E-0B26-5FF795C24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5076" y="1853248"/>
            <a:ext cx="7687295" cy="4324104"/>
          </a:xfrm>
        </p:spPr>
      </p:pic>
    </p:spTree>
    <p:extLst>
      <p:ext uri="{BB962C8B-B14F-4D97-AF65-F5344CB8AC3E}">
        <p14:creationId xmlns:p14="http://schemas.microsoft.com/office/powerpoint/2010/main" val="399216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08A1AD-3CE0-0F9D-86F7-847244812FCD}"/>
              </a:ext>
            </a:extLst>
          </p:cNvPr>
          <p:cNvSpPr txBox="1"/>
          <p:nvPr/>
        </p:nvSpPr>
        <p:spPr>
          <a:xfrm>
            <a:off x="2503503" y="435006"/>
            <a:ext cx="7812349" cy="1292662"/>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Reflection Notes</a:t>
            </a:r>
          </a:p>
          <a:p>
            <a:endParaRPr lang="en-IN" dirty="0"/>
          </a:p>
        </p:txBody>
      </p:sp>
      <p:sp>
        <p:nvSpPr>
          <p:cNvPr id="3" name="TextBox 2">
            <a:extLst>
              <a:ext uri="{FF2B5EF4-FFF2-40B4-BE49-F238E27FC236}">
                <a16:creationId xmlns:a16="http://schemas.microsoft.com/office/drawing/2014/main" id="{D111CDA1-91DA-812D-1F33-8E74E27B4EDC}"/>
              </a:ext>
            </a:extLst>
          </p:cNvPr>
          <p:cNvSpPr txBox="1"/>
          <p:nvPr/>
        </p:nvSpPr>
        <p:spPr>
          <a:xfrm>
            <a:off x="893685" y="2432482"/>
            <a:ext cx="10404629" cy="2308324"/>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This project helped us in understanding tools like bootstrap ,postman ,</a:t>
            </a:r>
            <a:r>
              <a:rPr lang="en-IN" dirty="0" err="1">
                <a:latin typeface="Times New Roman" panose="02020603050405020304" pitchFamily="18" charset="0"/>
                <a:cs typeface="Times New Roman" panose="02020603050405020304" pitchFamily="18" charset="0"/>
              </a:rPr>
              <a:t>Mysql</a:t>
            </a:r>
            <a:r>
              <a:rPr lang="en-IN" dirty="0">
                <a:latin typeface="Times New Roman" panose="02020603050405020304" pitchFamily="18" charset="0"/>
                <a:cs typeface="Times New Roman" panose="02020603050405020304" pitchFamily="18" charset="0"/>
              </a:rPr>
              <a:t> ,react.</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We faced issues in date formatting and also doing authorization was hard.</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Constant interaction among our team members helped us to sharpen our technical skills ,but also enhanced my speaking and communication abilities.</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57840466"/>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518BD9-EAAA-A6E8-AB1D-358E6DEEFE8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247838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8242CC-3BEA-7069-EC37-E2B6499480CC}"/>
              </a:ext>
            </a:extLst>
          </p:cNvPr>
          <p:cNvSpPr txBox="1"/>
          <p:nvPr/>
        </p:nvSpPr>
        <p:spPr>
          <a:xfrm>
            <a:off x="2361462" y="488272"/>
            <a:ext cx="7927758"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Team introduction</a:t>
            </a:r>
          </a:p>
        </p:txBody>
      </p:sp>
      <p:sp>
        <p:nvSpPr>
          <p:cNvPr id="5" name="TextBox 4">
            <a:extLst>
              <a:ext uri="{FF2B5EF4-FFF2-40B4-BE49-F238E27FC236}">
                <a16:creationId xmlns:a16="http://schemas.microsoft.com/office/drawing/2014/main" id="{2CC3F64E-EC00-325C-9437-337806EA672E}"/>
              </a:ext>
            </a:extLst>
          </p:cNvPr>
          <p:cNvSpPr txBox="1"/>
          <p:nvPr/>
        </p:nvSpPr>
        <p:spPr>
          <a:xfrm>
            <a:off x="1464816" y="1944210"/>
            <a:ext cx="8895425" cy="3508653"/>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Application Developed By-</a:t>
            </a:r>
          </a:p>
          <a:p>
            <a:endParaRPr lang="en-IN" b="1" dirty="0">
              <a:solidFill>
                <a:schemeClr val="bg1"/>
              </a:solidFill>
              <a:latin typeface="Times New Roman" panose="02020603050405020304" pitchFamily="18" charset="0"/>
              <a:cs typeface="Times New Roman" panose="02020603050405020304" pitchFamily="18" charset="0"/>
            </a:endParaRPr>
          </a:p>
          <a:p>
            <a:endParaRPr lang="en-IN" b="1"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Suprakash Mandal  		</a:t>
            </a:r>
            <a:r>
              <a:rPr lang="en-IN">
                <a:latin typeface="Times New Roman" panose="02020603050405020304" pitchFamily="18" charset="0"/>
                <a:cs typeface="Times New Roman" panose="02020603050405020304" pitchFamily="18" charset="0"/>
              </a:rPr>
              <a:t>	   2</a:t>
            </a:r>
            <a:r>
              <a:rPr lang="en-IN" dirty="0">
                <a:latin typeface="Times New Roman" panose="02020603050405020304" pitchFamily="18" charset="0"/>
                <a:cs typeface="Times New Roman" panose="02020603050405020304" pitchFamily="18" charset="0"/>
              </a:rPr>
              <a:t>)   Aishwarya M  			</a:t>
            </a:r>
            <a:r>
              <a:rPr lang="en-IN">
                <a:latin typeface="Times New Roman" panose="02020603050405020304" pitchFamily="18" charset="0"/>
                <a:cs typeface="Times New Roman" panose="02020603050405020304" pitchFamily="18" charset="0"/>
              </a:rPr>
              <a:t>	3</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Gagan</a:t>
            </a:r>
            <a:r>
              <a:rPr lang="en-IN" dirty="0">
                <a:latin typeface="Times New Roman" panose="02020603050405020304" pitchFamily="18" charset="0"/>
                <a:cs typeface="Times New Roman" panose="02020603050405020304" pitchFamily="18" charset="0"/>
              </a:rPr>
              <a:t> G</a:t>
            </a:r>
          </a:p>
        </p:txBody>
      </p:sp>
      <p:pic>
        <p:nvPicPr>
          <p:cNvPr id="4" name="Picture 3">
            <a:extLst>
              <a:ext uri="{FF2B5EF4-FFF2-40B4-BE49-F238E27FC236}">
                <a16:creationId xmlns:a16="http://schemas.microsoft.com/office/drawing/2014/main" id="{90E90A16-D5D6-E2C5-EB80-FDC8ABF07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387" y="2698742"/>
            <a:ext cx="1823088" cy="2143761"/>
          </a:xfrm>
          <a:prstGeom prst="rect">
            <a:avLst/>
          </a:prstGeom>
        </p:spPr>
      </p:pic>
      <p:pic>
        <p:nvPicPr>
          <p:cNvPr id="7" name="Picture 6">
            <a:extLst>
              <a:ext uri="{FF2B5EF4-FFF2-40B4-BE49-F238E27FC236}">
                <a16:creationId xmlns:a16="http://schemas.microsoft.com/office/drawing/2014/main" id="{BE35C4F4-4A12-FF03-9CBA-71C07F15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41" y="2698743"/>
            <a:ext cx="1823088" cy="2143761"/>
          </a:xfrm>
          <a:prstGeom prst="rect">
            <a:avLst/>
          </a:prstGeom>
        </p:spPr>
      </p:pic>
      <p:pic>
        <p:nvPicPr>
          <p:cNvPr id="9" name="Picture 8">
            <a:extLst>
              <a:ext uri="{FF2B5EF4-FFF2-40B4-BE49-F238E27FC236}">
                <a16:creationId xmlns:a16="http://schemas.microsoft.com/office/drawing/2014/main" id="{5251C99E-EC53-7174-C81E-4F14BC4F5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295" y="2683908"/>
            <a:ext cx="1823088" cy="2158594"/>
          </a:xfrm>
          <a:prstGeom prst="rect">
            <a:avLst/>
          </a:prstGeom>
        </p:spPr>
      </p:pic>
    </p:spTree>
    <p:extLst>
      <p:ext uri="{BB962C8B-B14F-4D97-AF65-F5344CB8AC3E}">
        <p14:creationId xmlns:p14="http://schemas.microsoft.com/office/powerpoint/2010/main" val="532865844"/>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7E409-7CA9-8DF2-6085-BE6521336992}"/>
              </a:ext>
            </a:extLst>
          </p:cNvPr>
          <p:cNvSpPr txBox="1"/>
          <p:nvPr/>
        </p:nvSpPr>
        <p:spPr>
          <a:xfrm>
            <a:off x="2974019" y="408372"/>
            <a:ext cx="4607511" cy="1292662"/>
          </a:xfrm>
          <a:prstGeom prst="rect">
            <a:avLst/>
          </a:prstGeom>
          <a:noFill/>
        </p:spPr>
        <p:txBody>
          <a:bodyPr wrap="square" rtlCol="0">
            <a:spAutoFit/>
          </a:bodyPr>
          <a:lstStyle/>
          <a:p>
            <a:r>
              <a:rPr lang="en-US" dirty="0"/>
              <a:t>                                                             </a:t>
            </a:r>
            <a:r>
              <a:rPr lang="en-US"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Introduction</a:t>
            </a:r>
            <a:r>
              <a:rPr lang="en-US" sz="60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endParaRPr lang="en-US" sz="6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571B8C-EF66-E078-D768-DBC3558BA922}"/>
              </a:ext>
            </a:extLst>
          </p:cNvPr>
          <p:cNvSpPr txBox="1"/>
          <p:nvPr/>
        </p:nvSpPr>
        <p:spPr>
          <a:xfrm>
            <a:off x="1282823" y="2645546"/>
            <a:ext cx="9490230" cy="1477328"/>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TODO List are the lists that we generally use to maintain our day to day tasks or list of everything that we have to do. It is helpful in planning our daily schedules. We can add more tasks any time and delete a task which is completed also. We have </a:t>
            </a:r>
            <a:r>
              <a:rPr lang="en-US" dirty="0">
                <a:latin typeface="Times New Roman" panose="02020603050405020304" pitchFamily="18" charset="0"/>
                <a:cs typeface="Times New Roman" panose="02020603050405020304" pitchFamily="18" charset="0"/>
              </a:rPr>
              <a:t>build a portal for creating to-do list where user can signin and signup and view their respective todo as per their profile they can also add new todo and update and delete also user can mark the todo completed.</a:t>
            </a:r>
            <a:endParaRPr lang="en-IN" dirty="0"/>
          </a:p>
        </p:txBody>
      </p:sp>
    </p:spTree>
    <p:extLst>
      <p:ext uri="{BB962C8B-B14F-4D97-AF65-F5344CB8AC3E}">
        <p14:creationId xmlns:p14="http://schemas.microsoft.com/office/powerpoint/2010/main" val="327476355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087B1-7BCF-0F1C-95E4-7169AB6D3E60}"/>
              </a:ext>
            </a:extLst>
          </p:cNvPr>
          <p:cNvSpPr txBox="1"/>
          <p:nvPr/>
        </p:nvSpPr>
        <p:spPr>
          <a:xfrm>
            <a:off x="4074851" y="399495"/>
            <a:ext cx="3888419"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Objectives</a:t>
            </a:r>
          </a:p>
        </p:txBody>
      </p:sp>
      <p:sp>
        <p:nvSpPr>
          <p:cNvPr id="3" name="TextBox 2">
            <a:extLst>
              <a:ext uri="{FF2B5EF4-FFF2-40B4-BE49-F238E27FC236}">
                <a16:creationId xmlns:a16="http://schemas.microsoft.com/office/drawing/2014/main" id="{142D0B6E-9A17-BFB1-3892-7641F05F5168}"/>
              </a:ext>
            </a:extLst>
          </p:cNvPr>
          <p:cNvSpPr txBox="1"/>
          <p:nvPr/>
        </p:nvSpPr>
        <p:spPr>
          <a:xfrm>
            <a:off x="1266547" y="1686758"/>
            <a:ext cx="9658905" cy="4401205"/>
          </a:xfrm>
          <a:prstGeom prst="rect">
            <a:avLst/>
          </a:prstGeom>
          <a:noFill/>
        </p:spPr>
        <p:txBody>
          <a:bodyPr wrap="square" rtlCol="0">
            <a:spAutoFit/>
          </a:bodyPr>
          <a:lstStyle/>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Users can signin or signup. </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Each user will have the ability to create tasks, add dates for targeted completion. </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Each user will have the ability to mark tasks as completed, when marked as completed the task are crossed out. </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Each task if not completed on time, will be displayed red in color.</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User can filter the todo asper completed, not completed and all todo tasks.</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4421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C4AAA-DDF2-00FF-C605-7633DA18FB84}"/>
              </a:ext>
            </a:extLst>
          </p:cNvPr>
          <p:cNvSpPr txBox="1"/>
          <p:nvPr/>
        </p:nvSpPr>
        <p:spPr>
          <a:xfrm>
            <a:off x="2610035" y="399496"/>
            <a:ext cx="7750207"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Presentation layer</a:t>
            </a:r>
          </a:p>
        </p:txBody>
      </p:sp>
      <p:sp>
        <p:nvSpPr>
          <p:cNvPr id="6" name="TextBox 5">
            <a:extLst>
              <a:ext uri="{FF2B5EF4-FFF2-40B4-BE49-F238E27FC236}">
                <a16:creationId xmlns:a16="http://schemas.microsoft.com/office/drawing/2014/main" id="{BEB8179D-2A11-2F73-7243-D408E3717983}"/>
              </a:ext>
            </a:extLst>
          </p:cNvPr>
          <p:cNvSpPr txBox="1"/>
          <p:nvPr/>
        </p:nvSpPr>
        <p:spPr>
          <a:xfrm>
            <a:off x="5650637" y="2974019"/>
            <a:ext cx="914400" cy="9144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6130B6E1-2F94-420D-6D21-A3AE9AB8C704}"/>
              </a:ext>
            </a:extLst>
          </p:cNvPr>
          <p:cNvSpPr txBox="1"/>
          <p:nvPr/>
        </p:nvSpPr>
        <p:spPr>
          <a:xfrm>
            <a:off x="861134" y="1777754"/>
            <a:ext cx="10182688" cy="5078313"/>
          </a:xfrm>
          <a:prstGeom prst="rect">
            <a:avLst/>
          </a:prstGeom>
          <a:noFill/>
        </p:spPr>
        <p:txBody>
          <a:bodyPr wrap="square" rtlCol="0">
            <a:spAutoFit/>
          </a:bodyPr>
          <a:lstStyle/>
          <a:p>
            <a:r>
              <a:rPr lang="en-US" b="0" i="0" dirty="0">
                <a:solidFill>
                  <a:schemeClr val="tx1">
                    <a:lumMod val="95000"/>
                  </a:schemeClr>
                </a:solidFill>
                <a:effectLst/>
                <a:latin typeface="Times New Roman" panose="02020603050405020304" pitchFamily="18" charset="0"/>
                <a:cs typeface="Times New Roman" panose="02020603050405020304" pitchFamily="18" charset="0"/>
              </a:rPr>
              <a:t>The presentation layer is the top layer of the spring boot architecture. It consists of Views. i.e., the front-end part of the application.</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chemeClr val="tx1">
                    <a:lumMod val="95000"/>
                  </a:schemeClr>
                </a:solidFill>
                <a:effectLst/>
                <a:latin typeface="Times New Roman" panose="02020603050405020304" pitchFamily="18" charset="0"/>
                <a:cs typeface="Times New Roman" panose="02020603050405020304" pitchFamily="18" charset="0"/>
              </a:rPr>
              <a:t>Signup :In sign up we have username and password  and validations for password. </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Signin: Validation of the username and  password.</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Home: It shows the username ,number of todo that is not completed out of total number of </a:t>
            </a:r>
            <a:r>
              <a:rPr lang="en-US" dirty="0" err="1">
                <a:solidFill>
                  <a:schemeClr val="tx1">
                    <a:lumMod val="95000"/>
                  </a:schemeClr>
                </a:solidFill>
                <a:latin typeface="Times New Roman" panose="02020603050405020304" pitchFamily="18" charset="0"/>
                <a:cs typeface="Times New Roman" panose="02020603050405020304" pitchFamily="18" charset="0"/>
              </a:rPr>
              <a:t>todos</a:t>
            </a:r>
            <a:r>
              <a:rPr lang="en-US" dirty="0">
                <a:solidFill>
                  <a:schemeClr val="tx1">
                    <a:lumMod val="95000"/>
                  </a:schemeClr>
                </a:solidFill>
                <a:latin typeface="Times New Roman" panose="02020603050405020304" pitchFamily="18" charset="0"/>
                <a:cs typeface="Times New Roman" panose="02020603050405020304" pitchFamily="18" charset="0"/>
              </a:rPr>
              <a:t>.</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view todo: It has components like add todo ,update , delete, no of tasks added and mark the tasks which are completed and  user can add todo and along with the target date.</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Todo count-User can request how many todo to display in the view to do component.</a:t>
            </a: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Pagination: </a:t>
            </a:r>
            <a:r>
              <a:rPr lang="en-US" i="0" dirty="0">
                <a:solidFill>
                  <a:schemeClr val="tx1">
                    <a:lumMod val="95000"/>
                  </a:schemeClr>
                </a:solidFill>
                <a:effectLst/>
                <a:latin typeface="Times New Roman" panose="02020603050405020304" pitchFamily="18" charset="0"/>
                <a:cs typeface="Times New Roman" panose="02020603050405020304" pitchFamily="18" charset="0"/>
              </a:rPr>
              <a:t>We have used Pagination concept in our project  for moving among the pages with First Page, Second Page, Third Page, Fourth Page etc. Buttons or Links. </a:t>
            </a:r>
            <a:endParaRPr lang="en-US" dirty="0">
              <a:solidFill>
                <a:schemeClr val="tx1">
                  <a:lumMod val="95000"/>
                </a:schemeClr>
              </a:solidFill>
              <a:latin typeface="Times New Roman" panose="02020603050405020304" pitchFamily="18" charset="0"/>
              <a:cs typeface="Times New Roman" panose="02020603050405020304" pitchFamily="18" charset="0"/>
            </a:endParaRPr>
          </a:p>
          <a:p>
            <a:endParaRPr lang="en-US" dirty="0">
              <a:solidFill>
                <a:schemeClr val="tx1">
                  <a:lumMod val="9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lumMod val="95000"/>
                  </a:schemeClr>
                </a:solidFill>
                <a:latin typeface="Times New Roman" panose="02020603050405020304" pitchFamily="18" charset="0"/>
                <a:cs typeface="Times New Roman" panose="02020603050405020304" pitchFamily="18" charset="0"/>
              </a:rPr>
              <a:t>sign out: User can sign out.</a:t>
            </a:r>
          </a:p>
        </p:txBody>
      </p:sp>
    </p:spTree>
    <p:extLst>
      <p:ext uri="{BB962C8B-B14F-4D97-AF65-F5344CB8AC3E}">
        <p14:creationId xmlns:p14="http://schemas.microsoft.com/office/powerpoint/2010/main" val="128372179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1300D-3B6C-C356-7F3A-3093C322AB27}"/>
              </a:ext>
            </a:extLst>
          </p:cNvPr>
          <p:cNvSpPr txBox="1"/>
          <p:nvPr/>
        </p:nvSpPr>
        <p:spPr>
          <a:xfrm>
            <a:off x="2440998" y="171030"/>
            <a:ext cx="8114190"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Business logic layer</a:t>
            </a:r>
          </a:p>
        </p:txBody>
      </p:sp>
      <p:sp>
        <p:nvSpPr>
          <p:cNvPr id="3" name="TextBox 2">
            <a:extLst>
              <a:ext uri="{FF2B5EF4-FFF2-40B4-BE49-F238E27FC236}">
                <a16:creationId xmlns:a16="http://schemas.microsoft.com/office/drawing/2014/main" id="{4FCA1708-8071-3ADF-EA34-48D2C612E31C}"/>
              </a:ext>
            </a:extLst>
          </p:cNvPr>
          <p:cNvSpPr txBox="1"/>
          <p:nvPr/>
        </p:nvSpPr>
        <p:spPr>
          <a:xfrm>
            <a:off x="574089" y="1502688"/>
            <a:ext cx="11043821" cy="5355312"/>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The business layer contains all the business logic. It consists of services classes. It is responsible for validation and authorization.</a:t>
            </a:r>
          </a:p>
          <a:p>
            <a:endParaRPr lang="en-US" b="0" i="0" dirty="0">
              <a:effectLst/>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Sign-Up :It will take the user name and password. It validates password</a:t>
            </a:r>
            <a:r>
              <a:rPr lang="en-US" dirty="0">
                <a:latin typeface="Times New Roman" panose="02020603050405020304" pitchFamily="18" charset="0"/>
                <a:cs typeface="Times New Roman" panose="02020603050405020304" pitchFamily="18" charset="0"/>
              </a:rPr>
              <a:t> as we  click on the signup button axios will call the signup API request along with the username and password. Using post method we are going to add to the todolist  database  in the user table  and store the role as user. Signup API will give response which contain token and username. It will automatically logged in and redirect to the home page.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Signin: It will take the username and password and will validate username and password as we click on signin button  it will call the signin API  and matches with the existing  username and password. If username and password is present and if it is matched it will give the response which contain username and token.	It will set user  as “isAuthenticated” true.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View todo: It will fetch all the data  present in todo table in the database and mapped it into the view todo page table by calling view todo API. It has components like add ,update ,delete.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Add todo: It will take  todo tittle and the target date and it will call the add todo API with the tittle and the target date data and will store it to the </a:t>
            </a:r>
            <a:r>
              <a:rPr lang="en-US" b="1" dirty="0">
                <a:latin typeface="Times New Roman" panose="02020603050405020304" pitchFamily="18" charset="0"/>
                <a:cs typeface="Times New Roman" panose="02020603050405020304" pitchFamily="18" charset="0"/>
              </a:rPr>
              <a:t>todo</a:t>
            </a:r>
            <a:r>
              <a:rPr lang="en-US" dirty="0">
                <a:latin typeface="Times New Roman" panose="02020603050405020304" pitchFamily="18" charset="0"/>
                <a:cs typeface="Times New Roman" panose="02020603050405020304" pitchFamily="18" charset="0"/>
              </a:rPr>
              <a:t> table along with the username. It will redirect to the  view todo page.</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3504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A55A16-31D7-D630-F33B-CF214B4F6E77}"/>
              </a:ext>
            </a:extLst>
          </p:cNvPr>
          <p:cNvSpPr txBox="1"/>
          <p:nvPr/>
        </p:nvSpPr>
        <p:spPr>
          <a:xfrm>
            <a:off x="3853273" y="540632"/>
            <a:ext cx="4030462" cy="1015663"/>
          </a:xfrm>
          <a:prstGeom prst="rect">
            <a:avLst/>
          </a:prstGeom>
          <a:noFill/>
        </p:spPr>
        <p:txBody>
          <a:bodyPr wrap="square" rtlCol="0">
            <a:spAutoFit/>
          </a:bodyPr>
          <a:lstStyle/>
          <a:p>
            <a:r>
              <a:rPr lang="en-IN" sz="6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Data layer</a:t>
            </a:r>
          </a:p>
        </p:txBody>
      </p:sp>
      <p:sp>
        <p:nvSpPr>
          <p:cNvPr id="4" name="TextBox 3">
            <a:extLst>
              <a:ext uri="{FF2B5EF4-FFF2-40B4-BE49-F238E27FC236}">
                <a16:creationId xmlns:a16="http://schemas.microsoft.com/office/drawing/2014/main" id="{5934E17D-AD19-6CA9-F532-ED8EA94CF336}"/>
              </a:ext>
            </a:extLst>
          </p:cNvPr>
          <p:cNvSpPr txBox="1"/>
          <p:nvPr/>
        </p:nvSpPr>
        <p:spPr>
          <a:xfrm>
            <a:off x="688910" y="1902185"/>
            <a:ext cx="10814180" cy="4524315"/>
          </a:xfrm>
          <a:prstGeom prst="rect">
            <a:avLst/>
          </a:prstGeom>
          <a:noFill/>
        </p:spPr>
        <p:txBody>
          <a:bodyPr wrap="square" rtlCol="0">
            <a:spAutoFit/>
          </a:bodyPr>
          <a:lstStyle/>
          <a:p>
            <a:pPr marL="285750" indent="-285750">
              <a:buFont typeface="Wingdings" panose="05000000000000000000" pitchFamily="2" charset="2"/>
              <a:buChar char="q"/>
            </a:pPr>
            <a:r>
              <a:rPr lang="en-IN" dirty="0"/>
              <a:t>We have used Spring Boot JPA which allow us access and persist data between java object/class and relational database it automatically going to create tables as we define in the entity class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 We have used JPA Repository for accessing MySQL  database and to perform all the curd operations.</a:t>
            </a:r>
          </a:p>
          <a:p>
            <a:endParaRPr lang="en-IN" dirty="0"/>
          </a:p>
          <a:p>
            <a:pPr marL="285750" indent="-285750">
              <a:buFont typeface="Wingdings" panose="05000000000000000000" pitchFamily="2" charset="2"/>
              <a:buChar char="q"/>
            </a:pPr>
            <a:r>
              <a:rPr lang="en-IN" dirty="0"/>
              <a:t>Database name : todo list </a:t>
            </a:r>
          </a:p>
          <a:p>
            <a:endParaRPr lang="en-IN" dirty="0"/>
          </a:p>
          <a:p>
            <a:pPr marL="285750" indent="-285750">
              <a:buFont typeface="Wingdings" panose="05000000000000000000" pitchFamily="2" charset="2"/>
              <a:buChar char="q"/>
            </a:pPr>
            <a:r>
              <a:rPr lang="en-IN" dirty="0"/>
              <a:t>Todo table: It contains id ,is_completed ,target_date ,tittle ,username columns.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User table : It contains id ,password ,role ,username columns.</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IN" dirty="0"/>
          </a:p>
          <a:p>
            <a:endParaRPr lang="en-IN" dirty="0"/>
          </a:p>
        </p:txBody>
      </p:sp>
    </p:spTree>
    <p:extLst>
      <p:ext uri="{BB962C8B-B14F-4D97-AF65-F5344CB8AC3E}">
        <p14:creationId xmlns:p14="http://schemas.microsoft.com/office/powerpoint/2010/main" val="318898320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9EC97D-6FA5-F942-A3A1-34B85788CF40}"/>
              </a:ext>
            </a:extLst>
          </p:cNvPr>
          <p:cNvSpPr txBox="1"/>
          <p:nvPr/>
        </p:nvSpPr>
        <p:spPr>
          <a:xfrm>
            <a:off x="2948866" y="145304"/>
            <a:ext cx="6294267" cy="1015663"/>
          </a:xfrm>
          <a:prstGeom prst="rect">
            <a:avLst/>
          </a:prstGeom>
          <a:noFill/>
        </p:spPr>
        <p:txBody>
          <a:bodyPr wrap="square" rtlCol="0">
            <a:spAutoFit/>
          </a:bodyPr>
          <a:lstStyle/>
          <a:p>
            <a:r>
              <a:rPr lang="en-IN" sz="6000" dirty="0">
                <a:ln w="0"/>
                <a:solidFill>
                  <a:schemeClr val="bg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Technologies used</a:t>
            </a:r>
          </a:p>
        </p:txBody>
      </p:sp>
      <p:sp>
        <p:nvSpPr>
          <p:cNvPr id="5" name="TextBox 4">
            <a:extLst>
              <a:ext uri="{FF2B5EF4-FFF2-40B4-BE49-F238E27FC236}">
                <a16:creationId xmlns:a16="http://schemas.microsoft.com/office/drawing/2014/main" id="{6BD96694-B997-D942-BD07-92DB8D3C4052}"/>
              </a:ext>
            </a:extLst>
          </p:cNvPr>
          <p:cNvSpPr txBox="1"/>
          <p:nvPr/>
        </p:nvSpPr>
        <p:spPr>
          <a:xfrm>
            <a:off x="942392" y="1357384"/>
            <a:ext cx="10095723" cy="5355312"/>
          </a:xfrm>
          <a:prstGeom prst="rect">
            <a:avLst/>
          </a:prstGeom>
          <a:noFill/>
        </p:spPr>
        <p:txBody>
          <a:bodyPr wrap="square" rtlCol="0">
            <a:spAutoFit/>
          </a:bodyPr>
          <a:lstStyle/>
          <a:p>
            <a:r>
              <a:rPr lang="en-IN" b="1" dirty="0"/>
              <a:t>Frontend Technologies:</a:t>
            </a:r>
          </a:p>
          <a:p>
            <a:endParaRPr lang="en-IN" b="1" dirty="0"/>
          </a:p>
          <a:p>
            <a:pPr marL="285750" indent="-285750">
              <a:buFont typeface="Wingdings" panose="05000000000000000000" pitchFamily="2" charset="2"/>
              <a:buChar char="§"/>
            </a:pPr>
            <a:r>
              <a:rPr lang="en-IN" dirty="0"/>
              <a:t>React JS</a:t>
            </a:r>
          </a:p>
          <a:p>
            <a:pPr marL="285750" indent="-285750">
              <a:buFont typeface="Wingdings" panose="05000000000000000000" pitchFamily="2" charset="2"/>
              <a:buChar char="§"/>
            </a:pPr>
            <a:r>
              <a:rPr lang="en-IN" dirty="0"/>
              <a:t>React-router-</a:t>
            </a:r>
            <a:r>
              <a:rPr lang="en-IN" dirty="0" err="1"/>
              <a:t>dom</a:t>
            </a:r>
            <a:endParaRPr lang="en-IN" dirty="0"/>
          </a:p>
          <a:p>
            <a:pPr marL="285750" indent="-285750">
              <a:buFont typeface="Wingdings" panose="05000000000000000000" pitchFamily="2" charset="2"/>
              <a:buChar char="§"/>
            </a:pPr>
            <a:r>
              <a:rPr lang="en-IN" dirty="0"/>
              <a:t>Axios</a:t>
            </a:r>
          </a:p>
          <a:p>
            <a:pPr marL="285750" indent="-285750">
              <a:buFont typeface="Wingdings" panose="05000000000000000000" pitchFamily="2" charset="2"/>
              <a:buChar char="§"/>
            </a:pPr>
            <a:r>
              <a:rPr lang="en-IN" dirty="0"/>
              <a:t>Bootstrap</a:t>
            </a:r>
          </a:p>
          <a:p>
            <a:pPr marL="285750" indent="-285750">
              <a:buFont typeface="Wingdings" panose="05000000000000000000" pitchFamily="2" charset="2"/>
              <a:buChar char="§"/>
            </a:pPr>
            <a:r>
              <a:rPr lang="en-IN" dirty="0"/>
              <a:t>Reactstrap</a:t>
            </a:r>
          </a:p>
          <a:p>
            <a:pPr marL="285750" indent="-285750">
              <a:buFont typeface="Wingdings" panose="05000000000000000000" pitchFamily="2" charset="2"/>
              <a:buChar char="§"/>
            </a:pPr>
            <a:r>
              <a:rPr lang="en-IN" dirty="0"/>
              <a:t>React-testify</a:t>
            </a:r>
          </a:p>
          <a:p>
            <a:pPr marL="285750" indent="-285750">
              <a:buFont typeface="Wingdings" panose="05000000000000000000" pitchFamily="2" charset="2"/>
              <a:buChar char="§"/>
            </a:pPr>
            <a:r>
              <a:rPr lang="en-IN" dirty="0"/>
              <a:t>Moment </a:t>
            </a:r>
            <a:r>
              <a:rPr lang="en-IN" dirty="0" err="1"/>
              <a:t>js</a:t>
            </a:r>
            <a:endParaRPr lang="en-IN" dirty="0"/>
          </a:p>
          <a:p>
            <a:pPr marL="285750" indent="-285750">
              <a:buFont typeface="Wingdings" panose="05000000000000000000" pitchFamily="2" charset="2"/>
              <a:buChar char="§"/>
            </a:pPr>
            <a:endParaRPr lang="en-IN" dirty="0"/>
          </a:p>
          <a:p>
            <a:r>
              <a:rPr lang="en-IN" b="1" dirty="0"/>
              <a:t>Backend Technologies:</a:t>
            </a:r>
          </a:p>
          <a:p>
            <a:endParaRPr lang="en-IN" dirty="0"/>
          </a:p>
          <a:p>
            <a:pPr marL="285750" indent="-285750">
              <a:buFont typeface="Wingdings" panose="05000000000000000000" pitchFamily="2" charset="2"/>
              <a:buChar char="§"/>
            </a:pPr>
            <a:r>
              <a:rPr lang="en-IN" dirty="0"/>
              <a:t>MySQL connector</a:t>
            </a:r>
          </a:p>
          <a:p>
            <a:pPr marL="285750" indent="-285750">
              <a:buFont typeface="Wingdings" panose="05000000000000000000" pitchFamily="2" charset="2"/>
              <a:buChar char="§"/>
            </a:pPr>
            <a:r>
              <a:rPr lang="en-IN" dirty="0"/>
              <a:t>Jsonwebtoken</a:t>
            </a:r>
          </a:p>
          <a:p>
            <a:pPr marL="285750" indent="-285750">
              <a:buFont typeface="Wingdings" panose="05000000000000000000" pitchFamily="2" charset="2"/>
              <a:buChar char="§"/>
            </a:pPr>
            <a:r>
              <a:rPr lang="en-IN" dirty="0"/>
              <a:t>Spring boot dev tools</a:t>
            </a:r>
          </a:p>
          <a:p>
            <a:pPr marL="285750" indent="-285750">
              <a:buFont typeface="Wingdings" panose="05000000000000000000" pitchFamily="2" charset="2"/>
              <a:buChar char="§"/>
            </a:pPr>
            <a:r>
              <a:rPr lang="en-IN" dirty="0"/>
              <a:t>Spring Boot JPA</a:t>
            </a:r>
          </a:p>
          <a:p>
            <a:pPr marL="285750" indent="-285750">
              <a:buFont typeface="Wingdings" panose="05000000000000000000" pitchFamily="2" charset="2"/>
              <a:buChar char="§"/>
            </a:pPr>
            <a:r>
              <a:rPr lang="en-IN" dirty="0"/>
              <a:t>Spring Boot web security</a:t>
            </a:r>
          </a:p>
          <a:p>
            <a:endParaRPr lang="en-IN" dirty="0"/>
          </a:p>
          <a:p>
            <a:endParaRPr lang="en-IN" dirty="0"/>
          </a:p>
        </p:txBody>
      </p:sp>
    </p:spTree>
    <p:extLst>
      <p:ext uri="{BB962C8B-B14F-4D97-AF65-F5344CB8AC3E}">
        <p14:creationId xmlns:p14="http://schemas.microsoft.com/office/powerpoint/2010/main" val="3550407531"/>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7D1F23-40D9-6F5B-8FFD-227986C9C923}"/>
              </a:ext>
            </a:extLst>
          </p:cNvPr>
          <p:cNvSpPr txBox="1"/>
          <p:nvPr/>
        </p:nvSpPr>
        <p:spPr>
          <a:xfrm>
            <a:off x="674703" y="2157273"/>
            <a:ext cx="10842594" cy="363176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Pagination:</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We have used Pagination concept in our project  for moving among the pages with First Page, Second Page, Third Page, Fourth Page etc. Buttons or Links. Pagination main motto is to move among the content immediately by clicking links or buttons.</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The main idea behind the paging is to divide each process in the form of pages. The main memory will also be divided in the form of frames. One page of the process is to be stored in one of the frames of the memory. The pages can be stored at the different locations of the memory but the priority is always to find the contiguous frames or holes.</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i="0" dirty="0">
                <a:effectLst/>
                <a:latin typeface="Times New Roman" panose="02020603050405020304" pitchFamily="18" charset="0"/>
                <a:cs typeface="Times New Roman" panose="02020603050405020304" pitchFamily="18" charset="0"/>
              </a:rPr>
              <a:t>We are counting the add todo response.</a:t>
            </a:r>
          </a:p>
        </p:txBody>
      </p:sp>
      <p:sp>
        <p:nvSpPr>
          <p:cNvPr id="7" name="TextBox 6">
            <a:extLst>
              <a:ext uri="{FF2B5EF4-FFF2-40B4-BE49-F238E27FC236}">
                <a16:creationId xmlns:a16="http://schemas.microsoft.com/office/drawing/2014/main" id="{6DEFAD96-012F-FF5B-1D9E-E274F9A2D42D}"/>
              </a:ext>
            </a:extLst>
          </p:cNvPr>
          <p:cNvSpPr txBox="1"/>
          <p:nvPr/>
        </p:nvSpPr>
        <p:spPr>
          <a:xfrm>
            <a:off x="612559" y="727969"/>
            <a:ext cx="10129422" cy="707886"/>
          </a:xfrm>
          <a:prstGeom prst="rect">
            <a:avLst/>
          </a:prstGeom>
          <a:noFill/>
        </p:spPr>
        <p:txBody>
          <a:bodyPr wrap="square" rtlCol="0">
            <a:spAutoFit/>
          </a:bodyPr>
          <a:lstStyle/>
          <a:p>
            <a:r>
              <a:rPr lang="en-US" sz="4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One feature that we want to highlight is:</a:t>
            </a:r>
            <a:endParaRPr lang="en-IN" sz="4000" b="1"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382394"/>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6336</TotalTime>
  <Words>1187</Words>
  <Application>Microsoft Office PowerPoint</Application>
  <PresentationFormat>Widescreen</PresentationFormat>
  <Paragraphs>111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Sign Up Page &amp; Sign In Page</vt:lpstr>
      <vt:lpstr>Home Page</vt:lpstr>
      <vt:lpstr>View To-do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dc:creator>
  <cp:lastModifiedBy>Suprakash Mandal</cp:lastModifiedBy>
  <cp:revision>14</cp:revision>
  <dcterms:created xsi:type="dcterms:W3CDTF">2022-11-11T06:42:49Z</dcterms:created>
  <dcterms:modified xsi:type="dcterms:W3CDTF">2022-11-21T09:50:35Z</dcterms:modified>
</cp:coreProperties>
</file>